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8" r:id="rId2"/>
    <p:sldId id="261" r:id="rId3"/>
    <p:sldId id="263" r:id="rId4"/>
    <p:sldId id="262" r:id="rId5"/>
    <p:sldId id="264" r:id="rId6"/>
    <p:sldId id="265" r:id="rId7"/>
    <p:sldId id="266" r:id="rId8"/>
    <p:sldId id="267" r:id="rId9"/>
    <p:sldId id="268" r:id="rId10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3EB43"/>
    <a:srgbClr val="E8F5F8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45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EFD94392-0EC6-487E-A323-3AAB8EFF1E88}" type="datetimeFigureOut">
              <a:rPr lang="en-US"/>
              <a:pPr>
                <a:defRPr/>
              </a:pPr>
              <a:t>8/27/2009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B8DB3C69-16F6-466A-B3B3-DB0E2089E12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8DB3C69-16F6-466A-B3B3-DB0E2089E12C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8DB3C69-16F6-466A-B3B3-DB0E2089E12C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8DB3C69-16F6-466A-B3B3-DB0E2089E12C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8DB3C69-16F6-466A-B3B3-DB0E2089E12C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8DB3C69-16F6-466A-B3B3-DB0E2089E12C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8DB3C69-16F6-466A-B3B3-DB0E2089E12C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8DB3C69-16F6-466A-B3B3-DB0E2089E12C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8DB3C69-16F6-466A-B3B3-DB0E2089E12C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8DB3C69-16F6-466A-B3B3-DB0E2089E12C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F557C1-5F6C-45FA-BF00-FA3393B52152}" type="datetimeFigureOut">
              <a:rPr lang="en-US"/>
              <a:pPr>
                <a:defRPr/>
              </a:pPr>
              <a:t>8/27/2009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A5A1AF-0FAF-4A43-BF78-FFD67272E01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57364C-D1CB-417E-9BCF-3E04F4D25CF3}" type="datetimeFigureOut">
              <a:rPr lang="en-US"/>
              <a:pPr>
                <a:defRPr/>
              </a:pPr>
              <a:t>8/27/2009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26F63E-6CD7-4686-B09B-27CF05B9696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348C6D-D3DF-454E-969B-796DFBBA829E}" type="datetimeFigureOut">
              <a:rPr lang="en-US"/>
              <a:pPr>
                <a:defRPr/>
              </a:pPr>
              <a:t>8/27/2009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340B88-7D2C-4CF1-9F91-677B44FFA41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69A7B3-B36C-45AF-A0D5-195A2ED8EEF1}" type="datetimeFigureOut">
              <a:rPr lang="en-US"/>
              <a:pPr>
                <a:defRPr/>
              </a:pPr>
              <a:t>8/27/2009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47F450-B010-44F3-A87C-A52A6F362B1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B72F6B-04C2-4D48-84CC-8B68B19FCD8F}" type="datetimeFigureOut">
              <a:rPr lang="en-US"/>
              <a:pPr>
                <a:defRPr/>
              </a:pPr>
              <a:t>8/27/2009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ECE99B-75FC-4C07-9182-8D8CEE233CD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13415E-5B39-4CD8-A8E4-32608CD6D61F}" type="datetimeFigureOut">
              <a:rPr lang="en-US"/>
              <a:pPr>
                <a:defRPr/>
              </a:pPr>
              <a:t>8/27/2009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491DD7-576A-4572-9584-7E1C727197D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9A0F86-936D-470F-9772-604DC78AB824}" type="datetimeFigureOut">
              <a:rPr lang="en-US"/>
              <a:pPr>
                <a:defRPr/>
              </a:pPr>
              <a:t>8/27/2009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EFD8B8-B4A8-42B0-BBAF-EE95351A7DB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0B72CD-9738-4307-983B-810B3FBFC3F3}" type="datetimeFigureOut">
              <a:rPr lang="en-US"/>
              <a:pPr>
                <a:defRPr/>
              </a:pPr>
              <a:t>8/27/2009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5A02BE-CE23-4449-BB2F-1CABC192710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F6D289-C583-4BF2-8E87-21AE747C48CC}" type="datetimeFigureOut">
              <a:rPr lang="en-US"/>
              <a:pPr>
                <a:defRPr/>
              </a:pPr>
              <a:t>8/27/2009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8101D5-1458-4871-B908-3E0241C4CDA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55DA2F-3346-4030-8C68-28320A881AE5}" type="datetimeFigureOut">
              <a:rPr lang="en-US"/>
              <a:pPr>
                <a:defRPr/>
              </a:pPr>
              <a:t>8/27/2009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C13E7B-18E7-4AB4-A69C-75C9A9E3F16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ED662D-C94A-4795-9D20-442CFE9A9270}" type="datetimeFigureOut">
              <a:rPr lang="en-US"/>
              <a:pPr>
                <a:defRPr/>
              </a:pPr>
              <a:t>8/27/2009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B84C8E-1E91-42A4-807C-B476E7A96A3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DD6C59D-F18C-4773-9645-551455268564}" type="datetimeFigureOut">
              <a:rPr lang="en-US"/>
              <a:pPr>
                <a:defRPr/>
              </a:pPr>
              <a:t>8/27/2009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4B01E32-8237-40D5-A2A8-5E73551FA6B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aramond" pitchFamily="18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aramond" pitchFamily="18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aramond" pitchFamily="18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aramond" pitchFamily="18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C:\Users\Stephen\AppData\Local\Microsoft\Windows\Temporary Internet Files\Content.IE5\PZBLJGWS\MPj04278100000[1].jpg"/>
          <p:cNvPicPr>
            <a:picLocks noChangeAspect="1" noChangeArrowheads="1"/>
          </p:cNvPicPr>
          <p:nvPr/>
        </p:nvPicPr>
        <p:blipFill>
          <a:blip r:embed="rId3" cstate="print">
            <a:grayscl/>
            <a:lum bright="42000"/>
          </a:blip>
          <a:srcRect/>
          <a:stretch>
            <a:fillRect/>
          </a:stretch>
        </p:blipFill>
        <p:spPr bwMode="auto">
          <a:xfrm>
            <a:off x="-38420" y="28574"/>
            <a:ext cx="9182420" cy="68294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Title 6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Georgia" pitchFamily="18" charset="0"/>
              </a:rPr>
              <a:t>Education in the United States</a:t>
            </a:r>
            <a:endParaRPr lang="en-US" b="1" dirty="0">
              <a:solidFill>
                <a:schemeClr val="tx1">
                  <a:lumMod val="95000"/>
                  <a:lumOff val="5000"/>
                </a:schemeClr>
              </a:solidFill>
              <a:latin typeface="Georgia" pitchFamily="18" charset="0"/>
            </a:endParaRPr>
          </a:p>
        </p:txBody>
      </p:sp>
      <p:sp>
        <p:nvSpPr>
          <p:cNvPr id="8" name="Subtitle 7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l" eaLnBrk="1" hangingPunct="1">
              <a:defRPr/>
            </a:pPr>
            <a:r>
              <a:rPr lang="en-US" sz="2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mprint MT Shadow" pitchFamily="82" charset="0"/>
                <a:cs typeface="Times New Roman" pitchFamily="18" charset="0"/>
              </a:rPr>
              <a:t>A Brief History of Influential Events</a:t>
            </a:r>
          </a:p>
          <a:p>
            <a:pPr algn="l" eaLnBrk="1" hangingPunct="1">
              <a:defRPr/>
            </a:pPr>
            <a:endParaRPr lang="en-US" sz="2800" dirty="0">
              <a:solidFill>
                <a:schemeClr val="tx1"/>
              </a:solidFill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3" name="Picture 5" descr="C:\Users\Stephen\AppData\Local\Microsoft\Windows\Temporary Internet Files\Content.IE5\PZBLJGWS\MPj04278100000[1].jpg"/>
          <p:cNvPicPr>
            <a:picLocks noChangeAspect="1" noChangeArrowheads="1"/>
          </p:cNvPicPr>
          <p:nvPr/>
        </p:nvPicPr>
        <p:blipFill>
          <a:blip r:embed="rId3" cstate="print">
            <a:grayscl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solidFill>
              <a:schemeClr val="bg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Rectangle 4"/>
          <p:cNvSpPr/>
          <p:nvPr/>
        </p:nvSpPr>
        <p:spPr>
          <a:xfrm>
            <a:off x="0" y="1295400"/>
            <a:ext cx="9144000" cy="5562600"/>
          </a:xfrm>
          <a:prstGeom prst="rect">
            <a:avLst/>
          </a:prstGeom>
          <a:solidFill>
            <a:schemeClr val="bg1">
              <a:lumMod val="95000"/>
              <a:alpha val="78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0" y="0"/>
            <a:ext cx="9144000" cy="12954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Georgia" pitchFamily="18" charset="0"/>
              </a:rPr>
              <a:t>US Educational Timeline</a:t>
            </a:r>
            <a:endParaRPr lang="en-US" dirty="0">
              <a:solidFill>
                <a:schemeClr val="tx2">
                  <a:lumMod val="20000"/>
                  <a:lumOff val="80000"/>
                </a:schemeClr>
              </a:solidFill>
              <a:latin typeface="Georgia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447800" y="1447800"/>
            <a:ext cx="6096000" cy="1938992"/>
          </a:xfrm>
          <a:prstGeom prst="rec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3600" dirty="0" smtClean="0"/>
              <a:t>Colonial America:</a:t>
            </a:r>
          </a:p>
          <a:p>
            <a:pPr>
              <a:buFont typeface="Arial" pitchFamily="34" charset="0"/>
              <a:buChar char="•"/>
            </a:pPr>
            <a:r>
              <a:rPr lang="en-US" sz="2800" dirty="0" smtClean="0"/>
              <a:t>  Formal education reserved for elite</a:t>
            </a:r>
          </a:p>
          <a:p>
            <a:pPr>
              <a:buFont typeface="Arial" pitchFamily="34" charset="0"/>
              <a:buChar char="•"/>
            </a:pPr>
            <a:r>
              <a:rPr lang="en-US" sz="2800" dirty="0" smtClean="0"/>
              <a:t>  Apprenticeships used to educate </a:t>
            </a:r>
          </a:p>
          <a:p>
            <a:r>
              <a:rPr lang="en-US" sz="2800" dirty="0" smtClean="0"/>
              <a:t>   lower classes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85800" y="4461808"/>
            <a:ext cx="7620000" cy="1508105"/>
          </a:xfrm>
          <a:prstGeom prst="rec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3600" dirty="0" smtClean="0"/>
              <a:t>Early 1800’s – Industrial Revolution:</a:t>
            </a:r>
          </a:p>
          <a:p>
            <a:pPr>
              <a:buFont typeface="Arial" pitchFamily="34" charset="0"/>
              <a:buChar char="•"/>
            </a:pPr>
            <a:r>
              <a:rPr lang="en-US" sz="2800" dirty="0" smtClean="0"/>
              <a:t>  Growing market for skilled workers &amp; literacy</a:t>
            </a:r>
          </a:p>
          <a:p>
            <a:pPr>
              <a:buFont typeface="Arial" pitchFamily="34" charset="0"/>
              <a:buChar char="•"/>
            </a:pPr>
            <a:r>
              <a:rPr lang="en-US" sz="2800" dirty="0" smtClean="0"/>
              <a:t>  Vocational vs. Academic tracks</a:t>
            </a:r>
          </a:p>
        </p:txBody>
      </p:sp>
      <p:sp>
        <p:nvSpPr>
          <p:cNvPr id="11" name="Down Arrow 10"/>
          <p:cNvSpPr/>
          <p:nvPr/>
        </p:nvSpPr>
        <p:spPr>
          <a:xfrm>
            <a:off x="4343400" y="3429000"/>
            <a:ext cx="304800" cy="914400"/>
          </a:xfrm>
          <a:prstGeom prst="down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Down Arrow 11"/>
          <p:cNvSpPr/>
          <p:nvPr/>
        </p:nvSpPr>
        <p:spPr>
          <a:xfrm>
            <a:off x="4343400" y="6019800"/>
            <a:ext cx="304800" cy="609600"/>
          </a:xfrm>
          <a:prstGeom prst="down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0" grpId="0" animBg="1"/>
      <p:bldP spid="11" grpId="0" animBg="1"/>
      <p:bldP spid="1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3" name="Picture 5" descr="C:\Users\Stephen\AppData\Local\Microsoft\Windows\Temporary Internet Files\Content.IE5\PZBLJGWS\MPj04278100000[1].jpg"/>
          <p:cNvPicPr>
            <a:picLocks noChangeAspect="1" noChangeArrowheads="1"/>
          </p:cNvPicPr>
          <p:nvPr/>
        </p:nvPicPr>
        <p:blipFill>
          <a:blip r:embed="rId3" cstate="print">
            <a:grayscl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solidFill>
              <a:schemeClr val="bg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Rectangle 4"/>
          <p:cNvSpPr/>
          <p:nvPr/>
        </p:nvSpPr>
        <p:spPr>
          <a:xfrm>
            <a:off x="0" y="1295400"/>
            <a:ext cx="9144000" cy="5562600"/>
          </a:xfrm>
          <a:prstGeom prst="rect">
            <a:avLst/>
          </a:prstGeom>
          <a:solidFill>
            <a:schemeClr val="bg1">
              <a:lumMod val="95000"/>
              <a:alpha val="78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609600" y="1447800"/>
            <a:ext cx="7848600" cy="1508105"/>
          </a:xfrm>
          <a:prstGeom prst="rec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3600" dirty="0" smtClean="0"/>
              <a:t>Mid-1800’s – Agricultural Revolution:</a:t>
            </a:r>
          </a:p>
          <a:p>
            <a:pPr>
              <a:buFont typeface="Arial" pitchFamily="34" charset="0"/>
              <a:buChar char="•"/>
            </a:pPr>
            <a:r>
              <a:rPr lang="en-US" sz="2800" dirty="0" smtClean="0"/>
              <a:t>  Need for more skilled workforce</a:t>
            </a:r>
          </a:p>
          <a:p>
            <a:pPr>
              <a:buFont typeface="Arial" pitchFamily="34" charset="0"/>
              <a:buChar char="•"/>
            </a:pPr>
            <a:r>
              <a:rPr lang="en-US" sz="2800" dirty="0" smtClean="0"/>
              <a:t>  “Land Grant” higher education institutions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85800" y="4038600"/>
            <a:ext cx="7620000" cy="1938992"/>
          </a:xfrm>
          <a:prstGeom prst="rec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3600" dirty="0" smtClean="0"/>
              <a:t>1840 Census:</a:t>
            </a:r>
          </a:p>
          <a:p>
            <a:pPr>
              <a:buFont typeface="Arial" pitchFamily="34" charset="0"/>
              <a:buChar char="•"/>
            </a:pPr>
            <a:r>
              <a:rPr lang="en-US" sz="2800" dirty="0" smtClean="0"/>
              <a:t>  55% of boys and girls ages 5-15 attended </a:t>
            </a:r>
          </a:p>
          <a:p>
            <a:r>
              <a:rPr lang="en-US" sz="2800" dirty="0" smtClean="0"/>
              <a:t>   formal school</a:t>
            </a:r>
          </a:p>
          <a:p>
            <a:pPr>
              <a:buFont typeface="Arial" pitchFamily="34" charset="0"/>
              <a:buChar char="•"/>
            </a:pPr>
            <a:r>
              <a:rPr lang="en-US" sz="2800" dirty="0" smtClean="0"/>
              <a:t>  Schools largely unorganized &amp; private</a:t>
            </a:r>
          </a:p>
        </p:txBody>
      </p:sp>
      <p:sp>
        <p:nvSpPr>
          <p:cNvPr id="11" name="Down Arrow 10"/>
          <p:cNvSpPr/>
          <p:nvPr/>
        </p:nvSpPr>
        <p:spPr>
          <a:xfrm>
            <a:off x="4343400" y="3048000"/>
            <a:ext cx="304800" cy="914400"/>
          </a:xfrm>
          <a:prstGeom prst="down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Down Arrow 11"/>
          <p:cNvSpPr/>
          <p:nvPr/>
        </p:nvSpPr>
        <p:spPr>
          <a:xfrm>
            <a:off x="4343400" y="6096000"/>
            <a:ext cx="304800" cy="609600"/>
          </a:xfrm>
          <a:prstGeom prst="down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0" grpId="0" animBg="1"/>
      <p:bldP spid="11" grpId="0" animBg="1"/>
      <p:bldP spid="1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3" name="Picture 5" descr="C:\Users\Stephen\AppData\Local\Microsoft\Windows\Temporary Internet Files\Content.IE5\PZBLJGWS\MPj04278100000[1].jpg"/>
          <p:cNvPicPr>
            <a:picLocks noChangeAspect="1" noChangeArrowheads="1"/>
          </p:cNvPicPr>
          <p:nvPr/>
        </p:nvPicPr>
        <p:blipFill>
          <a:blip r:embed="rId3" cstate="print">
            <a:grayscl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solidFill>
              <a:schemeClr val="bg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Rectangle 4"/>
          <p:cNvSpPr/>
          <p:nvPr/>
        </p:nvSpPr>
        <p:spPr>
          <a:xfrm>
            <a:off x="0" y="1295400"/>
            <a:ext cx="9144000" cy="5562600"/>
          </a:xfrm>
          <a:prstGeom prst="rect">
            <a:avLst/>
          </a:prstGeom>
          <a:solidFill>
            <a:schemeClr val="bg1">
              <a:lumMod val="95000"/>
              <a:alpha val="78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457200" y="1447800"/>
            <a:ext cx="8153400" cy="1938992"/>
          </a:xfrm>
          <a:prstGeom prst="rec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3600" dirty="0" smtClean="0"/>
              <a:t>Mid-1800’s - Purpose of School Debate</a:t>
            </a:r>
          </a:p>
          <a:p>
            <a:pPr>
              <a:buFont typeface="Arial" pitchFamily="34" charset="0"/>
              <a:buChar char="•"/>
            </a:pPr>
            <a:r>
              <a:rPr lang="en-US" sz="2800" dirty="0" smtClean="0"/>
              <a:t>  Promote &amp; preserve democratic values to </a:t>
            </a:r>
          </a:p>
          <a:p>
            <a:r>
              <a:rPr lang="en-US" sz="2800" dirty="0" smtClean="0"/>
              <a:t>   preserve American Culture</a:t>
            </a:r>
          </a:p>
          <a:p>
            <a:pPr>
              <a:buFont typeface="Arial" pitchFamily="34" charset="0"/>
              <a:buChar char="•"/>
            </a:pPr>
            <a:r>
              <a:rPr lang="en-US" sz="2800" dirty="0" smtClean="0"/>
              <a:t>  Prepare a stronger workforce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85800" y="4191000"/>
            <a:ext cx="7620000" cy="1938992"/>
          </a:xfrm>
          <a:prstGeom prst="rec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3600" dirty="0" smtClean="0"/>
              <a:t>1892 – Committee of Ten</a:t>
            </a:r>
          </a:p>
          <a:p>
            <a:pPr>
              <a:buFont typeface="Arial" pitchFamily="34" charset="0"/>
              <a:buChar char="•"/>
            </a:pPr>
            <a:r>
              <a:rPr lang="en-US" sz="2800" dirty="0" smtClean="0"/>
              <a:t> Favored traditional academic study in the </a:t>
            </a:r>
          </a:p>
          <a:p>
            <a:r>
              <a:rPr lang="en-US" sz="2800" dirty="0" smtClean="0"/>
              <a:t>  pursuit of knowledge and training of intellect</a:t>
            </a:r>
          </a:p>
          <a:p>
            <a:pPr>
              <a:buFont typeface="Arial" pitchFamily="34" charset="0"/>
              <a:buChar char="•"/>
            </a:pPr>
            <a:r>
              <a:rPr lang="en-US" sz="2800" dirty="0" smtClean="0"/>
              <a:t> Start traditional subjects earlier</a:t>
            </a:r>
          </a:p>
        </p:txBody>
      </p:sp>
      <p:sp>
        <p:nvSpPr>
          <p:cNvPr id="11" name="Down Arrow 10"/>
          <p:cNvSpPr/>
          <p:nvPr/>
        </p:nvSpPr>
        <p:spPr>
          <a:xfrm>
            <a:off x="4343400" y="3429000"/>
            <a:ext cx="304800" cy="685800"/>
          </a:xfrm>
          <a:prstGeom prst="down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Down Arrow 11"/>
          <p:cNvSpPr/>
          <p:nvPr/>
        </p:nvSpPr>
        <p:spPr>
          <a:xfrm>
            <a:off x="4343400" y="6172200"/>
            <a:ext cx="304800" cy="609600"/>
          </a:xfrm>
          <a:prstGeom prst="down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0" grpId="0" animBg="1"/>
      <p:bldP spid="11" grpId="0" animBg="1"/>
      <p:bldP spid="1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3" name="Picture 5" descr="C:\Users\Stephen\AppData\Local\Microsoft\Windows\Temporary Internet Files\Content.IE5\PZBLJGWS\MPj04278100000[1].jpg"/>
          <p:cNvPicPr>
            <a:picLocks noChangeAspect="1" noChangeArrowheads="1"/>
          </p:cNvPicPr>
          <p:nvPr/>
        </p:nvPicPr>
        <p:blipFill>
          <a:blip r:embed="rId3" cstate="print">
            <a:grayscl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solidFill>
              <a:schemeClr val="bg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Rectangle 4"/>
          <p:cNvSpPr/>
          <p:nvPr/>
        </p:nvSpPr>
        <p:spPr>
          <a:xfrm>
            <a:off x="0" y="1295400"/>
            <a:ext cx="9144000" cy="5562600"/>
          </a:xfrm>
          <a:prstGeom prst="rect">
            <a:avLst/>
          </a:prstGeom>
          <a:solidFill>
            <a:schemeClr val="bg1">
              <a:lumMod val="95000"/>
              <a:alpha val="78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685800" y="1447800"/>
            <a:ext cx="7391400" cy="523220"/>
          </a:xfrm>
          <a:prstGeom prst="rec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800" dirty="0" smtClean="0"/>
              <a:t>1910:  72% of children attended school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85800" y="4816495"/>
            <a:ext cx="7467600" cy="954107"/>
          </a:xfrm>
          <a:prstGeom prst="rec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800" dirty="0" smtClean="0"/>
              <a:t>1925:  Supreme court ruled private schools could meet compulsory attendance laws</a:t>
            </a:r>
          </a:p>
        </p:txBody>
      </p:sp>
      <p:sp>
        <p:nvSpPr>
          <p:cNvPr id="11" name="Down Arrow 10"/>
          <p:cNvSpPr/>
          <p:nvPr/>
        </p:nvSpPr>
        <p:spPr>
          <a:xfrm>
            <a:off x="4343400" y="2133600"/>
            <a:ext cx="304800" cy="685800"/>
          </a:xfrm>
          <a:prstGeom prst="down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Down Arrow 11"/>
          <p:cNvSpPr/>
          <p:nvPr/>
        </p:nvSpPr>
        <p:spPr>
          <a:xfrm>
            <a:off x="4343400" y="5867400"/>
            <a:ext cx="304800" cy="838200"/>
          </a:xfrm>
          <a:prstGeom prst="down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685800" y="2895600"/>
            <a:ext cx="7467600" cy="954107"/>
          </a:xfrm>
          <a:prstGeom prst="rec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800" dirty="0" smtClean="0"/>
              <a:t>1918:  Every state required completion of elementary school</a:t>
            </a:r>
          </a:p>
        </p:txBody>
      </p:sp>
      <p:sp>
        <p:nvSpPr>
          <p:cNvPr id="13" name="Down Arrow 12"/>
          <p:cNvSpPr/>
          <p:nvPr/>
        </p:nvSpPr>
        <p:spPr>
          <a:xfrm>
            <a:off x="4343400" y="3962400"/>
            <a:ext cx="304800" cy="685800"/>
          </a:xfrm>
          <a:prstGeom prst="down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0" grpId="0" animBg="1"/>
      <p:bldP spid="11" grpId="0" animBg="1"/>
      <p:bldP spid="12" grpId="0" animBg="1"/>
      <p:bldP spid="9" grpId="0" animBg="1"/>
      <p:bldP spid="1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3" name="Picture 5" descr="C:\Users\Stephen\AppData\Local\Microsoft\Windows\Temporary Internet Files\Content.IE5\PZBLJGWS\MPj04278100000[1].jpg"/>
          <p:cNvPicPr>
            <a:picLocks noChangeAspect="1" noChangeArrowheads="1"/>
          </p:cNvPicPr>
          <p:nvPr/>
        </p:nvPicPr>
        <p:blipFill>
          <a:blip r:embed="rId3" cstate="print">
            <a:grayscl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solidFill>
              <a:schemeClr val="bg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Rectangle 4"/>
          <p:cNvSpPr/>
          <p:nvPr/>
        </p:nvSpPr>
        <p:spPr>
          <a:xfrm>
            <a:off x="0" y="1295400"/>
            <a:ext cx="9144000" cy="5562600"/>
          </a:xfrm>
          <a:prstGeom prst="rect">
            <a:avLst/>
          </a:prstGeom>
          <a:solidFill>
            <a:schemeClr val="bg1">
              <a:lumMod val="95000"/>
              <a:alpha val="78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914400" y="3810000"/>
            <a:ext cx="7391400" cy="1938992"/>
          </a:xfrm>
          <a:prstGeom prst="rec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3600" dirty="0" smtClean="0"/>
              <a:t>1957 - Russia Launches Sputnik:</a:t>
            </a:r>
          </a:p>
          <a:p>
            <a:pPr>
              <a:buFont typeface="Arial" pitchFamily="34" charset="0"/>
              <a:buChar char="•"/>
            </a:pPr>
            <a:r>
              <a:rPr lang="en-US" sz="2800" dirty="0" smtClean="0"/>
              <a:t>  US Children declared “deficient”</a:t>
            </a:r>
          </a:p>
          <a:p>
            <a:pPr>
              <a:buFont typeface="Arial" pitchFamily="34" charset="0"/>
              <a:buChar char="•"/>
            </a:pPr>
            <a:r>
              <a:rPr lang="en-US" sz="2800" dirty="0" smtClean="0"/>
              <a:t>  Large reforms in science, math and </a:t>
            </a:r>
          </a:p>
          <a:p>
            <a:r>
              <a:rPr lang="en-US" sz="2800" dirty="0" smtClean="0"/>
              <a:t>   engineering education began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838200" y="1447800"/>
            <a:ext cx="7467600" cy="1508105"/>
          </a:xfrm>
          <a:prstGeom prst="rec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3600" dirty="0" smtClean="0"/>
              <a:t>1954 - Brown vs. BOE Topeka:</a:t>
            </a:r>
          </a:p>
          <a:p>
            <a:pPr>
              <a:buFont typeface="Arial" pitchFamily="34" charset="0"/>
              <a:buChar char="•"/>
            </a:pPr>
            <a:r>
              <a:rPr lang="en-US" sz="2800" dirty="0" smtClean="0"/>
              <a:t>  Declared separate was “inherently unequal”</a:t>
            </a:r>
          </a:p>
          <a:p>
            <a:pPr>
              <a:buFont typeface="Arial" pitchFamily="34" charset="0"/>
              <a:buChar char="•"/>
            </a:pPr>
            <a:r>
              <a:rPr lang="en-US" sz="2800" dirty="0" smtClean="0"/>
              <a:t>  Paved the way for racial integration </a:t>
            </a:r>
          </a:p>
        </p:txBody>
      </p:sp>
      <p:sp>
        <p:nvSpPr>
          <p:cNvPr id="12" name="Down Arrow 11"/>
          <p:cNvSpPr/>
          <p:nvPr/>
        </p:nvSpPr>
        <p:spPr>
          <a:xfrm>
            <a:off x="4343400" y="5867400"/>
            <a:ext cx="304800" cy="762000"/>
          </a:xfrm>
          <a:prstGeom prst="down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Down Arrow 12"/>
          <p:cNvSpPr/>
          <p:nvPr/>
        </p:nvSpPr>
        <p:spPr>
          <a:xfrm>
            <a:off x="4343400" y="3048000"/>
            <a:ext cx="304800" cy="685800"/>
          </a:xfrm>
          <a:prstGeom prst="down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0" grpId="0" animBg="1"/>
      <p:bldP spid="12" grpId="0" animBg="1"/>
      <p:bldP spid="1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3" name="Picture 5" descr="C:\Users\Stephen\AppData\Local\Microsoft\Windows\Temporary Internet Files\Content.IE5\PZBLJGWS\MPj04278100000[1].jpg"/>
          <p:cNvPicPr>
            <a:picLocks noChangeAspect="1" noChangeArrowheads="1"/>
          </p:cNvPicPr>
          <p:nvPr/>
        </p:nvPicPr>
        <p:blipFill>
          <a:blip r:embed="rId3" cstate="print">
            <a:grayscl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solidFill>
              <a:schemeClr val="bg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Rectangle 4"/>
          <p:cNvSpPr/>
          <p:nvPr/>
        </p:nvSpPr>
        <p:spPr>
          <a:xfrm>
            <a:off x="0" y="1295400"/>
            <a:ext cx="9144000" cy="5562600"/>
          </a:xfrm>
          <a:prstGeom prst="rect">
            <a:avLst/>
          </a:prstGeom>
          <a:solidFill>
            <a:schemeClr val="bg1">
              <a:lumMod val="95000"/>
              <a:alpha val="78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609600" y="3810000"/>
            <a:ext cx="8077200" cy="2062103"/>
          </a:xfrm>
          <a:prstGeom prst="rec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3600" dirty="0" smtClean="0"/>
              <a:t>1975 – Education for All Handicapped Children Act Passed</a:t>
            </a:r>
          </a:p>
          <a:p>
            <a:pPr>
              <a:buFont typeface="Arial" pitchFamily="34" charset="0"/>
              <a:buChar char="•"/>
            </a:pPr>
            <a:r>
              <a:rPr lang="en-US" sz="2800" dirty="0" smtClean="0"/>
              <a:t>  Prior to this only 1/5 children with disabilities </a:t>
            </a:r>
          </a:p>
          <a:p>
            <a:r>
              <a:rPr lang="en-US" sz="2800" dirty="0" smtClean="0"/>
              <a:t>   attended school (about 1 million total)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838200" y="1447800"/>
            <a:ext cx="7467600" cy="1508105"/>
          </a:xfrm>
          <a:prstGeom prst="rec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3600" dirty="0" smtClean="0"/>
              <a:t>1972 – Title IX Passed</a:t>
            </a:r>
          </a:p>
          <a:p>
            <a:pPr>
              <a:buFont typeface="Arial" pitchFamily="34" charset="0"/>
              <a:buChar char="•"/>
            </a:pPr>
            <a:r>
              <a:rPr lang="en-US" sz="2800" dirty="0" smtClean="0"/>
              <a:t>  Ended discrimination on the basis of sex</a:t>
            </a:r>
          </a:p>
          <a:p>
            <a:pPr>
              <a:buFont typeface="Arial" pitchFamily="34" charset="0"/>
              <a:buChar char="•"/>
            </a:pPr>
            <a:r>
              <a:rPr lang="en-US" sz="2800" dirty="0" smtClean="0"/>
              <a:t>  Created more opportunities for women</a:t>
            </a:r>
          </a:p>
        </p:txBody>
      </p:sp>
      <p:sp>
        <p:nvSpPr>
          <p:cNvPr id="12" name="Down Arrow 11"/>
          <p:cNvSpPr/>
          <p:nvPr/>
        </p:nvSpPr>
        <p:spPr>
          <a:xfrm>
            <a:off x="4343400" y="5943600"/>
            <a:ext cx="304800" cy="762000"/>
          </a:xfrm>
          <a:prstGeom prst="down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Down Arrow 12"/>
          <p:cNvSpPr/>
          <p:nvPr/>
        </p:nvSpPr>
        <p:spPr>
          <a:xfrm>
            <a:off x="4343400" y="3048000"/>
            <a:ext cx="304800" cy="685800"/>
          </a:xfrm>
          <a:prstGeom prst="down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0" grpId="0" animBg="1"/>
      <p:bldP spid="12" grpId="0" animBg="1"/>
      <p:bldP spid="1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3" name="Picture 5" descr="C:\Users\Stephen\AppData\Local\Microsoft\Windows\Temporary Internet Files\Content.IE5\PZBLJGWS\MPj04278100000[1].jpg"/>
          <p:cNvPicPr>
            <a:picLocks noChangeAspect="1" noChangeArrowheads="1"/>
          </p:cNvPicPr>
          <p:nvPr/>
        </p:nvPicPr>
        <p:blipFill>
          <a:blip r:embed="rId3" cstate="print">
            <a:grayscl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solidFill>
              <a:schemeClr val="bg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Rectangle 4"/>
          <p:cNvSpPr/>
          <p:nvPr/>
        </p:nvSpPr>
        <p:spPr>
          <a:xfrm>
            <a:off x="0" y="1295400"/>
            <a:ext cx="9144000" cy="5562600"/>
          </a:xfrm>
          <a:prstGeom prst="rect">
            <a:avLst/>
          </a:prstGeom>
          <a:solidFill>
            <a:schemeClr val="bg1">
              <a:lumMod val="95000"/>
              <a:alpha val="78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762000" y="3810000"/>
            <a:ext cx="7696200" cy="1938992"/>
          </a:xfrm>
          <a:prstGeom prst="rec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3600" dirty="0" smtClean="0"/>
              <a:t>2001 – No Child Left Behind Passes</a:t>
            </a:r>
          </a:p>
          <a:p>
            <a:pPr>
              <a:buFont typeface="Arial" pitchFamily="34" charset="0"/>
              <a:buChar char="•"/>
            </a:pPr>
            <a:r>
              <a:rPr lang="en-US" sz="2800" dirty="0" smtClean="0"/>
              <a:t>  Most comprehensive federal role in education </a:t>
            </a:r>
          </a:p>
          <a:p>
            <a:r>
              <a:rPr lang="en-US" sz="2800" dirty="0" smtClean="0"/>
              <a:t>   to date</a:t>
            </a:r>
          </a:p>
          <a:p>
            <a:pPr>
              <a:buFont typeface="Arial" pitchFamily="34" charset="0"/>
              <a:buChar char="•"/>
            </a:pPr>
            <a:r>
              <a:rPr lang="en-US" sz="2800" dirty="0" smtClean="0"/>
              <a:t>  “Standards-based” reform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838200" y="1447800"/>
            <a:ext cx="7467600" cy="1077218"/>
          </a:xfrm>
          <a:prstGeom prst="rec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3600" dirty="0" smtClean="0"/>
              <a:t>1990 – EHA Revised into IDEA</a:t>
            </a:r>
          </a:p>
          <a:p>
            <a:pPr>
              <a:buFont typeface="Arial" pitchFamily="34" charset="0"/>
              <a:buChar char="•"/>
            </a:pPr>
            <a:r>
              <a:rPr lang="en-US" sz="2800" dirty="0" smtClean="0"/>
              <a:t>  Individuals with Disabilities in Education Act</a:t>
            </a:r>
          </a:p>
        </p:txBody>
      </p:sp>
      <p:sp>
        <p:nvSpPr>
          <p:cNvPr id="12" name="Down Arrow 11"/>
          <p:cNvSpPr/>
          <p:nvPr/>
        </p:nvSpPr>
        <p:spPr>
          <a:xfrm>
            <a:off x="4343400" y="5867400"/>
            <a:ext cx="304800" cy="762000"/>
          </a:xfrm>
          <a:prstGeom prst="down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Down Arrow 12"/>
          <p:cNvSpPr/>
          <p:nvPr/>
        </p:nvSpPr>
        <p:spPr>
          <a:xfrm>
            <a:off x="4343400" y="2667000"/>
            <a:ext cx="304800" cy="685800"/>
          </a:xfrm>
          <a:prstGeom prst="down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0" grpId="0" animBg="1"/>
      <p:bldP spid="12" grpId="0" animBg="1"/>
      <p:bldP spid="1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3" name="Picture 5" descr="C:\Users\Stephen\AppData\Local\Microsoft\Windows\Temporary Internet Files\Content.IE5\PZBLJGWS\MPj04278100000[1].jpg"/>
          <p:cNvPicPr>
            <a:picLocks noChangeAspect="1" noChangeArrowheads="1"/>
          </p:cNvPicPr>
          <p:nvPr/>
        </p:nvPicPr>
        <p:blipFill>
          <a:blip r:embed="rId3" cstate="print">
            <a:grayscl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solidFill>
              <a:schemeClr val="bg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Rectangle 4"/>
          <p:cNvSpPr/>
          <p:nvPr/>
        </p:nvSpPr>
        <p:spPr>
          <a:xfrm>
            <a:off x="0" y="1295400"/>
            <a:ext cx="9144000" cy="5562600"/>
          </a:xfrm>
          <a:prstGeom prst="rect">
            <a:avLst/>
          </a:prstGeom>
          <a:solidFill>
            <a:schemeClr val="bg1">
              <a:lumMod val="95000"/>
              <a:alpha val="78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838200" y="1447800"/>
            <a:ext cx="7467600" cy="2800767"/>
          </a:xfrm>
          <a:prstGeom prst="rec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3600" dirty="0" smtClean="0"/>
              <a:t>2004 – IDEA Revised Again</a:t>
            </a:r>
          </a:p>
          <a:p>
            <a:pPr>
              <a:buFont typeface="Arial" pitchFamily="34" charset="0"/>
              <a:buChar char="•"/>
            </a:pPr>
            <a:r>
              <a:rPr lang="en-US" sz="2800" dirty="0" smtClean="0"/>
              <a:t>  Individuals with Disabilities Education </a:t>
            </a:r>
          </a:p>
          <a:p>
            <a:r>
              <a:rPr lang="en-US" sz="2800" dirty="0" smtClean="0"/>
              <a:t>   Improvement Act</a:t>
            </a:r>
          </a:p>
          <a:p>
            <a:pPr>
              <a:buFont typeface="Arial" pitchFamily="34" charset="0"/>
              <a:buChar char="•"/>
            </a:pPr>
            <a:r>
              <a:rPr lang="en-US" sz="2800" dirty="0" smtClean="0"/>
              <a:t> Revised to align with NCLB</a:t>
            </a:r>
          </a:p>
          <a:p>
            <a:pPr>
              <a:buFont typeface="Arial" pitchFamily="34" charset="0"/>
              <a:buChar char="•"/>
            </a:pPr>
            <a:r>
              <a:rPr lang="en-US" sz="2800" dirty="0" smtClean="0"/>
              <a:t> About 6 million children in US receive </a:t>
            </a:r>
          </a:p>
          <a:p>
            <a:r>
              <a:rPr lang="en-US" sz="2800" dirty="0" smtClean="0"/>
              <a:t>  services under IDEA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theme/theme1.xml><?xml version="1.0" encoding="utf-8"?>
<a:theme xmlns:a="http://schemas.openxmlformats.org/drawingml/2006/main" name="Education Instruction 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Garamond Futura">
      <a:majorFont>
        <a:latin typeface="Garamond"/>
        <a:ea typeface=""/>
        <a:cs typeface=""/>
      </a:majorFont>
      <a:minorFont>
        <a:latin typeface="Futura Bk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Education Instruction Template</Template>
  <TotalTime>34</TotalTime>
  <Words>337</Words>
  <Application>Microsoft Office PowerPoint</Application>
  <PresentationFormat>On-screen Show (4:3)</PresentationFormat>
  <Paragraphs>62</Paragraphs>
  <Slides>9</Slides>
  <Notes>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Education Instruction Template</vt:lpstr>
      <vt:lpstr>Education in the United States</vt:lpstr>
      <vt:lpstr>US Educational Timeline</vt:lpstr>
      <vt:lpstr>Slide 3</vt:lpstr>
      <vt:lpstr>Slide 4</vt:lpstr>
      <vt:lpstr>Slide 5</vt:lpstr>
      <vt:lpstr>Slide 6</vt:lpstr>
      <vt:lpstr>Slide 7</vt:lpstr>
      <vt:lpstr>Slide 8</vt:lpstr>
      <vt:lpstr>Slide 9</vt:lpstr>
    </vt:vector>
  </TitlesOfParts>
  <Company>DMPS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Education in the United States</dc:title>
  <dc:subject>Education instruction school students teachers</dc:subject>
  <dc:creator>Carlile, Crista (CURR)</dc:creator>
  <cp:keywords>Education instruction school students teachers</cp:keywords>
  <dc:description>Futura BK font, 24pt.
Garamond, 44 pt. Headings</dc:description>
  <cp:lastModifiedBy>Carlile, Crista (CURR)</cp:lastModifiedBy>
  <cp:revision>20</cp:revision>
  <dcterms:created xsi:type="dcterms:W3CDTF">2009-08-24T18:33:40Z</dcterms:created>
  <dcterms:modified xsi:type="dcterms:W3CDTF">2009-08-27T19:19:53Z</dcterms:modified>
  <cp:category>Education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TC300022451033</vt:lpwstr>
  </property>
</Properties>
</file>